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  <p:sldMasterId id="2147483742" r:id="rId2"/>
  </p:sldMasterIdLst>
  <p:notesMasterIdLst>
    <p:notesMasterId r:id="rId27"/>
  </p:notesMasterIdLst>
  <p:handoutMasterIdLst>
    <p:handoutMasterId r:id="rId28"/>
  </p:handoutMasterIdLst>
  <p:sldIdLst>
    <p:sldId id="256" r:id="rId3"/>
    <p:sldId id="261" r:id="rId4"/>
    <p:sldId id="323" r:id="rId5"/>
    <p:sldId id="330" r:id="rId6"/>
    <p:sldId id="332" r:id="rId7"/>
    <p:sldId id="334" r:id="rId8"/>
    <p:sldId id="335" r:id="rId9"/>
    <p:sldId id="336" r:id="rId10"/>
    <p:sldId id="337" r:id="rId11"/>
    <p:sldId id="338" r:id="rId12"/>
    <p:sldId id="303" r:id="rId13"/>
    <p:sldId id="324" r:id="rId14"/>
    <p:sldId id="314" r:id="rId15"/>
    <p:sldId id="317" r:id="rId16"/>
    <p:sldId id="318" r:id="rId17"/>
    <p:sldId id="319" r:id="rId18"/>
    <p:sldId id="312" r:id="rId19"/>
    <p:sldId id="325" r:id="rId20"/>
    <p:sldId id="327" r:id="rId21"/>
    <p:sldId id="328" r:id="rId22"/>
    <p:sldId id="311" r:id="rId23"/>
    <p:sldId id="321" r:id="rId24"/>
    <p:sldId id="313" r:id="rId25"/>
    <p:sldId id="310" r:id="rId26"/>
  </p:sldIdLst>
  <p:sldSz cx="9144000" cy="5143500" type="screen16x9"/>
  <p:notesSz cx="6950075" cy="92360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7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E6A00"/>
    <a:srgbClr val="FF9900"/>
    <a:srgbClr val="E51D33"/>
    <a:srgbClr val="DAA600"/>
    <a:srgbClr val="B686DA"/>
    <a:srgbClr val="FFA7A7"/>
    <a:srgbClr val="F2A36E"/>
    <a:srgbClr val="5781C1"/>
    <a:srgbClr val="4F3C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34" autoAdjust="0"/>
    <p:restoredTop sz="95380" autoAdjust="0"/>
  </p:normalViewPr>
  <p:slideViewPr>
    <p:cSldViewPr snapToGrid="0" showGuides="1">
      <p:cViewPr varScale="1">
        <p:scale>
          <a:sx n="83" d="100"/>
          <a:sy n="83" d="100"/>
        </p:scale>
        <p:origin x="664" y="5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75" d="100"/>
          <a:sy n="75" d="100"/>
        </p:scale>
        <p:origin x="3990" y="312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290513"/>
            <a:ext cx="4987925" cy="280552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9" rIns="92437" bIns="462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3"/>
            <a:ext cx="6504800" cy="5740537"/>
          </a:xfrm>
          <a:prstGeom prst="rect">
            <a:avLst/>
          </a:prstGeom>
        </p:spPr>
        <p:txBody>
          <a:bodyPr vert="horz" lIns="92437" tIns="46219" rIns="92437" bIns="462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000">
                <a:latin typeface="Trebuchet MS" panose="020B0603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3429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6858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0287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3716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290513"/>
            <a:ext cx="4987925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07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4614203" cy="5143500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5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0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68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70" y="3879285"/>
            <a:ext cx="3934346" cy="768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597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1"/>
            <a:ext cx="4196953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1"/>
            <a:ext cx="4244579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90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469" y="1184672"/>
            <a:ext cx="418271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5469" y="1802606"/>
            <a:ext cx="418271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84672"/>
            <a:ext cx="432234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02606"/>
            <a:ext cx="432234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6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26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0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86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8"/>
          <p:cNvSpPr/>
          <p:nvPr/>
        </p:nvSpPr>
        <p:spPr>
          <a:xfrm>
            <a:off x="2459831" y="0"/>
            <a:ext cx="6743700" cy="5143500"/>
          </a:xfrm>
          <a:custGeom>
            <a:avLst/>
            <a:gdLst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600" h="6858000">
                <a:moveTo>
                  <a:pt x="0" y="0"/>
                </a:moveTo>
                <a:lnTo>
                  <a:pt x="8991600" y="0"/>
                </a:lnTo>
                <a:lnTo>
                  <a:pt x="8991600" y="6858000"/>
                </a:lnTo>
                <a:lnTo>
                  <a:pt x="0" y="6858000"/>
                </a:lnTo>
                <a:cubicBezTo>
                  <a:pt x="437322" y="5695122"/>
                  <a:pt x="1749287" y="2653749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79" r="63603"/>
          <a:stretch>
            <a:fillRect/>
          </a:stretch>
        </p:blipFill>
        <p:spPr bwMode="auto">
          <a:xfrm>
            <a:off x="2075260" y="0"/>
            <a:ext cx="12906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59" y="4663393"/>
            <a:ext cx="2013821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24591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 userDrawn="1"/>
        </p:nvGrpSpPr>
        <p:grpSpPr>
          <a:xfrm>
            <a:off x="0" y="0"/>
            <a:ext cx="7187805" cy="5143500"/>
            <a:chOff x="0" y="0"/>
            <a:chExt cx="7187805" cy="5143500"/>
          </a:xfrm>
        </p:grpSpPr>
        <p:sp useBgFill="1">
          <p:nvSpPr>
            <p:cNvPr id="3" name="Rectangle 8"/>
            <p:cNvSpPr/>
            <p:nvPr/>
          </p:nvSpPr>
          <p:spPr>
            <a:xfrm flipH="1">
              <a:off x="0" y="0"/>
              <a:ext cx="6743700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0" h="6858000">
                  <a:moveTo>
                    <a:pt x="0" y="0"/>
                  </a:moveTo>
                  <a:lnTo>
                    <a:pt x="8991600" y="0"/>
                  </a:lnTo>
                  <a:lnTo>
                    <a:pt x="8991600" y="6858000"/>
                  </a:lnTo>
                  <a:lnTo>
                    <a:pt x="0" y="6858000"/>
                  </a:lnTo>
                  <a:cubicBezTo>
                    <a:pt x="437322" y="5695122"/>
                    <a:pt x="1749287" y="2653749"/>
                    <a:pt x="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4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 flipH="1">
              <a:off x="5897167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083" y="4663393"/>
            <a:ext cx="2013821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5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439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6" y="0"/>
            <a:ext cx="4681896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3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40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 S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70" y="3879285"/>
            <a:ext cx="3934346" cy="768169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67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083" y="4663393"/>
            <a:ext cx="2013821" cy="393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2"/>
            <a:ext cx="4196953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2"/>
            <a:ext cx="4244579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33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38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6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841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012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770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36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42682" cy="51435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3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4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042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741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03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497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74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0" y="273844"/>
            <a:ext cx="7886700" cy="43588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78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6355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673601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0075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3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7879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31357" cy="51435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6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7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11811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901" y="1115736"/>
            <a:ext cx="8826099" cy="4027764"/>
          </a:xfrm>
        </p:spPr>
        <p:txBody>
          <a:bodyPr>
            <a:normAutofit/>
          </a:bodyPr>
          <a:lstStyle>
            <a:lvl1pPr marL="130969" indent="-130969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5085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912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464" y="4694954"/>
            <a:ext cx="1852411" cy="36167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17901" y="0"/>
            <a:ext cx="8826099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17901" y="1181101"/>
            <a:ext cx="8826099" cy="396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AutoShape 11"/>
          <p:cNvSpPr>
            <a:spLocks noChangeAspect="1" noChangeArrowheads="1" noTextEdit="1"/>
          </p:cNvSpPr>
          <p:nvPr userDrawn="1"/>
        </p:nvSpPr>
        <p:spPr bwMode="auto">
          <a:xfrm>
            <a:off x="7602141" y="4575575"/>
            <a:ext cx="1360884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91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41" r:id="rId14"/>
    <p:sldLayoutId id="2147483729" r:id="rId15"/>
    <p:sldLayoutId id="2147483730" r:id="rId16"/>
    <p:sldLayoutId id="2147483731" r:id="rId17"/>
    <p:sldLayoutId id="2147483732" r:id="rId18"/>
    <p:sldLayoutId id="2147483740" r:id="rId19"/>
    <p:sldLayoutId id="2147483733" r:id="rId20"/>
    <p:sldLayoutId id="2147483735" r:id="rId21"/>
    <p:sldLayoutId id="2147483736" r:id="rId22"/>
    <p:sldLayoutId id="2147483737" r:id="rId23"/>
    <p:sldLayoutId id="2147483738" r:id="rId24"/>
    <p:sldLayoutId id="2147483739" r:id="rId2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2">
              <a:lumMod val="75000"/>
            </a:schemeClr>
          </a:solidFill>
          <a:latin typeface="Palatino Linotype" panose="02040502050505030304" pitchFamily="18" charset="0"/>
          <a:ea typeface="+mj-ea"/>
          <a:cs typeface="+mj-cs"/>
        </a:defRPr>
      </a:lvl1pPr>
      <a:lvl2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2pPr>
      <a:lvl3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3pPr>
      <a:lvl4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4pPr>
      <a:lvl5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5pPr>
      <a:lvl6pPr marL="25717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6pPr>
      <a:lvl7pPr marL="51435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7pPr>
      <a:lvl8pPr marL="77152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8pPr>
      <a:lvl9pPr marL="102870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9pPr>
    </p:titleStyle>
    <p:bodyStyle>
      <a:lvl1pPr marL="176213" indent="-176213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341313" indent="-147638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482204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675085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867966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49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floydhub.com/ten-techniques-from-fast-ai/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mage-net.org/" TargetMode="Externa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1792" TargetMode="External"/><Relationship Id="rId7" Type="http://schemas.openxmlformats.org/officeDocument/2006/relationships/hyperlink" Target="https://towardsdatascience.com/transfer-learning-with-convolutional-neural-networks-in-pytorch-dd09190245ce" TargetMode="External"/><Relationship Id="rId2" Type="http://schemas.openxmlformats.org/officeDocument/2006/relationships/hyperlink" Target="https://www.slideshare.net/xavigiro/transfer-learning-d2l4-insightdcu-machine-learning-workshop-2017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towardsdatascience.com/a-comprehensive-guide-to-convolutional-neural-networks-the-eli5-war-3bd2b1164a53" TargetMode="External"/><Relationship Id="rId5" Type="http://schemas.openxmlformats.org/officeDocument/2006/relationships/hyperlink" Target="https://ujjwalkarn.me/2016/08/09/quick-intro-neural-networks/" TargetMode="External"/><Relationship Id="rId4" Type="http://schemas.openxmlformats.org/officeDocument/2006/relationships/hyperlink" Target="https://blog.floydhub.com/ten-techniques-from-fast-ai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7384" y="429370"/>
            <a:ext cx="4444460" cy="21898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Transfer Learning with Convolutional Neural Networks</a:t>
            </a:r>
            <a:br>
              <a:rPr lang="en-US" dirty="0"/>
            </a:br>
            <a:endParaRPr lang="en-US" sz="3200" cap="al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7384" y="2943757"/>
            <a:ext cx="4456143" cy="343204"/>
          </a:xfrm>
        </p:spPr>
        <p:txBody>
          <a:bodyPr/>
          <a:lstStyle/>
          <a:p>
            <a:r>
              <a:rPr lang="en-US" sz="1400" dirty="0"/>
              <a:t>Vivek Viswanathan</a:t>
            </a:r>
          </a:p>
          <a:p>
            <a:r>
              <a:rPr lang="en-US" sz="1400" dirty="0"/>
              <a:t>Daniel Serna</a:t>
            </a:r>
          </a:p>
          <a:p>
            <a:r>
              <a:rPr lang="en-US" sz="1400" dirty="0"/>
              <a:t>Steven </a:t>
            </a:r>
            <a:r>
              <a:rPr lang="en-US" sz="1400" dirty="0" err="1"/>
              <a:t>Cocke</a:t>
            </a:r>
            <a:endParaRPr lang="en-US" sz="1400" dirty="0"/>
          </a:p>
          <a:p>
            <a:r>
              <a:rPr lang="en-US" sz="1400" dirty="0"/>
              <a:t>Kevin Mendonsa</a:t>
            </a:r>
          </a:p>
        </p:txBody>
      </p:sp>
    </p:spTree>
    <p:extLst>
      <p:ext uri="{BB962C8B-B14F-4D97-AF65-F5344CB8AC3E}">
        <p14:creationId xmlns:p14="http://schemas.microsoft.com/office/powerpoint/2010/main" val="65979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22" y="1036288"/>
            <a:ext cx="5498889" cy="37374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822" y="933609"/>
            <a:ext cx="2132507" cy="3276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Examples of CNNs: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ZFNet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ResNet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GoogLeNet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VGGNet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AlexNet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LeNet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5AD5B6C-6CEF-4700-86AB-020CA2DB885E}"/>
              </a:ext>
            </a:extLst>
          </p:cNvPr>
          <p:cNvSpPr txBox="1">
            <a:spLocks/>
          </p:cNvSpPr>
          <p:nvPr/>
        </p:nvSpPr>
        <p:spPr bwMode="auto">
          <a:xfrm>
            <a:off x="158950" y="127221"/>
            <a:ext cx="8826099" cy="6520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0000" lnSpcReduction="20000"/>
          </a:bodyPr>
          <a:lstStyle>
            <a:lvl1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>
                    <a:lumMod val="75000"/>
                  </a:schemeClr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  <a:lvl2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2pPr>
            <a:lvl3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3pPr>
            <a:lvl4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4pPr>
            <a:lvl5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5pPr>
            <a:lvl6pPr marL="257175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6pPr>
            <a:lvl7pPr marL="514350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7pPr>
            <a:lvl8pPr marL="771525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8pPr>
            <a:lvl9pPr marL="1028700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Convolutional Neural Network – Fully Connected Layer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05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4BEB20-CA67-46AA-825E-54837029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50" y="127221"/>
            <a:ext cx="8826099" cy="652007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Transfer Learning with CNN?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97379F5-2E6A-44D9-8B3E-C8AEA5219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49" y="988515"/>
            <a:ext cx="8826100" cy="4027764"/>
          </a:xfrm>
        </p:spPr>
        <p:txBody>
          <a:bodyPr>
            <a:noAutofit/>
          </a:bodyPr>
          <a:lstStyle/>
          <a:p>
            <a:r>
              <a:rPr lang="en-US" sz="2200" dirty="0">
                <a:latin typeface="Calibri" panose="020F0502020204030204" pitchFamily="34" charset="0"/>
              </a:rPr>
              <a:t>Leverage a model trained on a large dataset and </a:t>
            </a:r>
            <a:r>
              <a:rPr lang="en-US" sz="2200" i="1" dirty="0">
                <a:latin typeface="Calibri" panose="020F0502020204030204" pitchFamily="34" charset="0"/>
              </a:rPr>
              <a:t>transfer </a:t>
            </a:r>
            <a:r>
              <a:rPr lang="en-US" sz="2200" dirty="0">
                <a:latin typeface="Calibri" panose="020F0502020204030204" pitchFamily="34" charset="0"/>
              </a:rPr>
              <a:t>its knowledge to a smaller dataset. </a:t>
            </a:r>
          </a:p>
          <a:p>
            <a:endParaRPr lang="en-US" sz="2200" dirty="0">
              <a:latin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</a:rPr>
              <a:t>Freezing the lower convolutional layers of the network and training just the last few layers that make a prediction when applied to object recognition with CNN. </a:t>
            </a:r>
          </a:p>
          <a:p>
            <a:endParaRPr lang="en-US" sz="2200" dirty="0">
              <a:latin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</a:rPr>
              <a:t>Based on the principle that the convolutional layers extract more general, low-level features that are applicable across images — such as edges, patterns, gradients, while the higher layers identify more specific features within an image such as eyes, wheels etc.</a:t>
            </a:r>
          </a:p>
        </p:txBody>
      </p:sp>
    </p:spTree>
    <p:extLst>
      <p:ext uri="{BB962C8B-B14F-4D97-AF65-F5344CB8AC3E}">
        <p14:creationId xmlns:p14="http://schemas.microsoft.com/office/powerpoint/2010/main" val="47233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9A2EA5-61BA-4973-962E-3DA0C764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50" y="988515"/>
            <a:ext cx="8826099" cy="4027764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Instead of training a deep network from scratch for a task: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Adopt a network trained on a different domain for a different source task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Adapt it for your domain and your respective target task</a:t>
            </a:r>
          </a:p>
          <a:p>
            <a:pPr lvl="1"/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Some  Variations: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Same domain, different task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Different domain, same task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74D9025D-B42C-4D5C-A627-1FEF7DA0C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50" y="127221"/>
            <a:ext cx="8826099" cy="652007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Transfer Learning: The Concept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xmlns="" id="{6DCDC33B-4277-4FBE-A9DB-8A0EEC4F09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65"/>
          <a:stretch/>
        </p:blipFill>
        <p:spPr bwMode="auto">
          <a:xfrm>
            <a:off x="4005907" y="2306972"/>
            <a:ext cx="4979142" cy="216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38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08E735D-C105-48BB-B3BB-028E6E66D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862"/>
          <a:stretch/>
        </p:blipFill>
        <p:spPr>
          <a:xfrm>
            <a:off x="746180" y="2407871"/>
            <a:ext cx="6795964" cy="229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3104D34-19DA-47A3-8362-55389409EA98}"/>
              </a:ext>
            </a:extLst>
          </p:cNvPr>
          <p:cNvSpPr txBox="1"/>
          <p:nvPr/>
        </p:nvSpPr>
        <p:spPr>
          <a:xfrm>
            <a:off x="295514" y="937819"/>
            <a:ext cx="8552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Idea: Use outputs of one or more layers of a network trained on a different task as generic feature detectors.  Train a new shallow model on these features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C922C1B-090D-4FC6-B538-EE1F8DBF3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50" y="127221"/>
            <a:ext cx="8826099" cy="652007"/>
          </a:xfrm>
          <a:solidFill>
            <a:schemeClr val="tx2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Transfer Learning: Off the Shelf features</a:t>
            </a:r>
          </a:p>
        </p:txBody>
      </p:sp>
    </p:spTree>
    <p:extLst>
      <p:ext uri="{BB962C8B-B14F-4D97-AF65-F5344CB8AC3E}">
        <p14:creationId xmlns:p14="http://schemas.microsoft.com/office/powerpoint/2010/main" val="203331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7BEC404-B788-4FA2-8D9A-6A083D1BD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62" t="15057"/>
          <a:stretch/>
        </p:blipFill>
        <p:spPr>
          <a:xfrm>
            <a:off x="5986687" y="1149291"/>
            <a:ext cx="2998362" cy="3235046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xmlns="" id="{58B36BD8-1DC1-48D7-89EB-CDC437B46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50" y="1216366"/>
            <a:ext cx="5746900" cy="348675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Train deep net on an “adjacent” task where it is easy to obtain labels using the standard backprop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Examples are ImageNet classification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Pseudo classes from augmented data</a:t>
            </a:r>
          </a:p>
          <a:p>
            <a:pPr lvl="1">
              <a:spcAft>
                <a:spcPts val="1800"/>
              </a:spcAft>
            </a:pPr>
            <a:r>
              <a:rPr lang="en-US" sz="1600" dirty="0">
                <a:latin typeface="Calibri" panose="020F0502020204030204" pitchFamily="34" charset="0"/>
              </a:rPr>
              <a:t>Slow feature learning</a:t>
            </a:r>
          </a:p>
          <a:p>
            <a:pPr>
              <a:spcAft>
                <a:spcPts val="1800"/>
              </a:spcAft>
            </a:pPr>
            <a:r>
              <a:rPr lang="en-US" sz="2000" dirty="0">
                <a:latin typeface="Calibri" panose="020F0502020204030204" pitchFamily="34" charset="0"/>
              </a:rPr>
              <a:t>Cut off the upper layers of the network and replace with specific layers for the respective target domain</a:t>
            </a:r>
          </a:p>
          <a:p>
            <a:pPr>
              <a:spcAft>
                <a:spcPts val="1800"/>
              </a:spcAft>
            </a:pPr>
            <a:r>
              <a:rPr lang="en-US" sz="2000" dirty="0">
                <a:latin typeface="Calibri" panose="020F0502020204030204" pitchFamily="34" charset="0"/>
              </a:rPr>
              <a:t>Fine-tune the model with labels for the target domain until validation loss starts increasing</a:t>
            </a:r>
          </a:p>
          <a:p>
            <a:endParaRPr lang="en-US" sz="2200" dirty="0">
              <a:latin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C8139F0C-043C-4E8A-AA18-A866FE34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50" y="127221"/>
            <a:ext cx="8826099" cy="652007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Fine-tuning: Supervised task adaptation</a:t>
            </a:r>
          </a:p>
        </p:txBody>
      </p:sp>
    </p:spTree>
    <p:extLst>
      <p:ext uri="{BB962C8B-B14F-4D97-AF65-F5344CB8AC3E}">
        <p14:creationId xmlns:p14="http://schemas.microsoft.com/office/powerpoint/2010/main" val="213189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CDEC8B9-A612-4981-BF4C-CCFBAA9A2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71" t="4130"/>
          <a:stretch/>
        </p:blipFill>
        <p:spPr>
          <a:xfrm>
            <a:off x="5407181" y="1031508"/>
            <a:ext cx="3478786" cy="3213321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xmlns="" id="{3DDB976E-1081-4C66-86D6-1835CC1C4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50" y="1216366"/>
            <a:ext cx="5248231" cy="348675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Bottom “n” layers can be frozen or fine tuned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</a:rPr>
              <a:t>Frozen: not updated during backprop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</a:rPr>
              <a:t>Fine-tuned: updated during backprop</a:t>
            </a:r>
          </a:p>
          <a:p>
            <a:pPr lvl="1"/>
            <a:endParaRPr lang="en-US" sz="1400" dirty="0">
              <a:latin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</a:rPr>
              <a:t>Which to do depends on the target task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</a:rPr>
              <a:t>Freeze: target task labels are scarce and want to avoid overfitting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</a:rPr>
              <a:t>Fine-tune: target task labels are more abundant</a:t>
            </a:r>
          </a:p>
          <a:p>
            <a:pPr marL="34528" indent="0">
              <a:buNone/>
            </a:pPr>
            <a:endParaRPr lang="en-US" sz="2000" dirty="0">
              <a:latin typeface="Calibri" panose="020F0502020204030204" pitchFamily="34" charset="0"/>
            </a:endParaRPr>
          </a:p>
          <a:p>
            <a:pPr marL="34528" indent="0">
              <a:buNone/>
            </a:pPr>
            <a:r>
              <a:rPr lang="en-US" sz="2000" dirty="0">
                <a:latin typeface="Calibri" panose="020F0502020204030204" pitchFamily="34" charset="0"/>
              </a:rPr>
              <a:t>In general we can set learning rates to be different for each layer to find a tradeoff between freezing and fine tuning</a:t>
            </a:r>
          </a:p>
          <a:p>
            <a:endParaRPr lang="en-US" sz="2200" dirty="0">
              <a:latin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1ECF2A0D-FC33-44DE-BC02-2F8480CB2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50" y="127221"/>
            <a:ext cx="8826099" cy="652007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 Freeze or Fine-tune?</a:t>
            </a:r>
          </a:p>
        </p:txBody>
      </p:sp>
    </p:spTree>
    <p:extLst>
      <p:ext uri="{BB962C8B-B14F-4D97-AF65-F5344CB8AC3E}">
        <p14:creationId xmlns:p14="http://schemas.microsoft.com/office/powerpoint/2010/main" val="101894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3A44F20-912C-4038-B39E-96704973B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81" t="9133"/>
          <a:stretch/>
        </p:blipFill>
        <p:spPr>
          <a:xfrm>
            <a:off x="5641484" y="1115735"/>
            <a:ext cx="3335177" cy="3339867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xmlns="" id="{A9732618-F666-4D61-8852-B7346B5AC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339" y="1115735"/>
            <a:ext cx="5248231" cy="3486753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Calibri" panose="020F0502020204030204" pitchFamily="34" charset="0"/>
              </a:rPr>
              <a:t>Lower layers: more general features. These transfer very well to other tasks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Calibri" panose="020F0502020204030204" pitchFamily="34" charset="0"/>
              </a:rPr>
              <a:t>Higher layers: More task specific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Calibri" panose="020F0502020204030204" pitchFamily="34" charset="0"/>
              </a:rPr>
              <a:t>Fine-tuning improves generalization when sufficient examples are available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Calibri" panose="020F0502020204030204" pitchFamily="34" charset="0"/>
              </a:rPr>
              <a:t>Transfer learning and fine tuning often lead to better performance than training from scratch on the target dataset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Calibri" panose="020F0502020204030204" pitchFamily="34" charset="0"/>
              </a:rPr>
              <a:t>Even features transferred from distant tasks are often better than random initial weights.</a:t>
            </a:r>
          </a:p>
          <a:p>
            <a:pPr>
              <a:spcAft>
                <a:spcPts val="1200"/>
              </a:spcAft>
            </a:pPr>
            <a:endParaRPr lang="en-US" sz="2200" dirty="0">
              <a:latin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C379A085-A3E9-4FB1-B187-CACFBB307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50" y="127221"/>
            <a:ext cx="8826099" cy="652007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Feature Transferability</a:t>
            </a:r>
          </a:p>
        </p:txBody>
      </p:sp>
    </p:spTree>
    <p:extLst>
      <p:ext uri="{BB962C8B-B14F-4D97-AF65-F5344CB8AC3E}">
        <p14:creationId xmlns:p14="http://schemas.microsoft.com/office/powerpoint/2010/main" val="351013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C0F9B62-B6FE-4608-A4B1-2C42BAAF7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50" y="922789"/>
            <a:ext cx="8826099" cy="3657600"/>
          </a:xfrm>
        </p:spPr>
        <p:txBody>
          <a:bodyPr>
            <a:noAutofit/>
          </a:bodyPr>
          <a:lstStyle/>
          <a:p>
            <a:pPr marL="342900" indent="-342900">
              <a:spcAft>
                <a:spcPts val="1200"/>
              </a:spcAft>
              <a:buClr>
                <a:schemeClr val="tx2">
                  <a:lumMod val="75000"/>
                </a:schemeClr>
              </a:buClr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</a:rPr>
              <a:t>Load in a pre-trained CNN model trained on a large dataset</a:t>
            </a:r>
          </a:p>
          <a:p>
            <a:pPr marL="342900" indent="-342900">
              <a:spcAft>
                <a:spcPts val="1200"/>
              </a:spcAft>
              <a:buClr>
                <a:schemeClr val="tx2">
                  <a:lumMod val="75000"/>
                </a:schemeClr>
              </a:buClr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</a:rPr>
              <a:t>Freeze parameters (weights) in the model’s lower convolutional layers</a:t>
            </a:r>
          </a:p>
          <a:p>
            <a:pPr marL="342900" indent="-342900">
              <a:spcAft>
                <a:spcPts val="1200"/>
              </a:spcAft>
              <a:buClr>
                <a:schemeClr val="tx2">
                  <a:lumMod val="75000"/>
                </a:schemeClr>
              </a:buClr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</a:rPr>
              <a:t>Add custom classifier with several layers of trainable parameters to model</a:t>
            </a:r>
          </a:p>
          <a:p>
            <a:pPr marL="342900" indent="-342900">
              <a:spcAft>
                <a:spcPts val="1200"/>
              </a:spcAft>
              <a:buClr>
                <a:schemeClr val="tx2">
                  <a:lumMod val="75000"/>
                </a:schemeClr>
              </a:buClr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</a:rPr>
              <a:t>Train classifier layers on training data available for task</a:t>
            </a:r>
          </a:p>
          <a:p>
            <a:pPr marL="342900" indent="-342900">
              <a:spcAft>
                <a:spcPts val="1200"/>
              </a:spcAft>
              <a:buClr>
                <a:schemeClr val="tx2">
                  <a:lumMod val="75000"/>
                </a:schemeClr>
              </a:buClr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</a:rPr>
              <a:t>Fine tune hyper-parameters and unfreeze more layers as needed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Calibri" panose="020F0502020204030204" pitchFamily="34" charset="0"/>
              </a:rPr>
              <a:t>This is a widely used and successful approach  that is applicable to wide range of domains.  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Calibri" panose="020F0502020204030204" pitchFamily="34" charset="0"/>
              </a:rPr>
              <a:t>Transfer Learning is a very useful tool and should be first tried when confronted with a new image recognition problem</a:t>
            </a:r>
          </a:p>
          <a:p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48A891D2-2986-4915-B5AA-8C621C0A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50" y="127221"/>
            <a:ext cx="8826099" cy="652007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Transfer Learning: Process &amp; Steps</a:t>
            </a:r>
          </a:p>
        </p:txBody>
      </p:sp>
    </p:spTree>
    <p:extLst>
      <p:ext uri="{BB962C8B-B14F-4D97-AF65-F5344CB8AC3E}">
        <p14:creationId xmlns:p14="http://schemas.microsoft.com/office/powerpoint/2010/main" val="93799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F0F7A2-9994-4B3A-A29F-2CA07ECBB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50" y="889233"/>
            <a:ext cx="8826098" cy="4027764"/>
          </a:xfrm>
        </p:spPr>
        <p:txBody>
          <a:bodyPr>
            <a:normAutofit/>
          </a:bodyPr>
          <a:lstStyle/>
          <a:p>
            <a:pPr marL="344488" indent="-344488">
              <a:spcAft>
                <a:spcPts val="30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</a:rPr>
              <a:t>Formatting the data correctly will determine the success or failure of the project. </a:t>
            </a:r>
          </a:p>
          <a:p>
            <a:pPr marL="344488" indent="-344488">
              <a:spcAft>
                <a:spcPts val="30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</a:rPr>
              <a:t>The Caltech 101 dataset images are clean and stored in the correct format. </a:t>
            </a:r>
          </a:p>
          <a:p>
            <a:pPr marL="344488" indent="-344488">
              <a:spcAft>
                <a:spcPts val="30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</a:rPr>
              <a:t>Set up the data directories correctly and </a:t>
            </a:r>
            <a:r>
              <a:rPr lang="en-US" sz="2000" dirty="0" err="1">
                <a:latin typeface="Calibri" panose="020F0502020204030204" pitchFamily="34" charset="0"/>
              </a:rPr>
              <a:t>PyTorch</a:t>
            </a:r>
            <a:r>
              <a:rPr lang="en-US" sz="2000" dirty="0">
                <a:latin typeface="Calibri" panose="020F0502020204030204" pitchFamily="34" charset="0"/>
              </a:rPr>
              <a:t> makes it simple to associate the correct labels with each class. </a:t>
            </a:r>
          </a:p>
          <a:p>
            <a:pPr marL="344488" indent="-344488">
              <a:spcAft>
                <a:spcPts val="30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</a:rPr>
              <a:t>Separate the data into training, validation, and testing sets with a 50%, 25%, 25% split and then structure the directories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0817E302-ED85-44FD-8119-56329502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50" y="127221"/>
            <a:ext cx="8826099" cy="652007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Steps: Data Set-up</a:t>
            </a:r>
          </a:p>
        </p:txBody>
      </p:sp>
    </p:spTree>
    <p:extLst>
      <p:ext uri="{BB962C8B-B14F-4D97-AF65-F5344CB8AC3E}">
        <p14:creationId xmlns:p14="http://schemas.microsoft.com/office/powerpoint/2010/main" val="33720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0C6F80F2-AACB-43F4-844D-1ADE922FBD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8950" y="897622"/>
            <a:ext cx="8826099" cy="400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4488" indent="-344488">
              <a:spcAft>
                <a:spcPts val="18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The idea is to artificially increase the number of training images our model sees by applying random transformations to the images. </a:t>
            </a:r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Augmentation is generally only done during training (although </a:t>
            </a:r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test time augmentation is possible in the fast.ai</a:t>
            </a:r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 library). </a:t>
            </a:r>
          </a:p>
          <a:p>
            <a:pPr marL="344488" indent="-344488">
              <a:spcAft>
                <a:spcPts val="18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Each epoch — one iteration through all the training images — a different random transformation is applied to each training image. </a:t>
            </a:r>
          </a:p>
          <a:p>
            <a:pPr marL="344488" indent="-344488">
              <a:spcAft>
                <a:spcPts val="18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This means that if we iterate through the data 20 times, our model will see 20 slightly different versions of each image. </a:t>
            </a:r>
          </a:p>
          <a:p>
            <a:pPr marL="344488" indent="-344488">
              <a:spcAft>
                <a:spcPts val="18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The overall result should be a model that learns the objects themselves and not how they are presented or artifacts in the image.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046BBA28-BC92-4DAC-8943-7FAF329D9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50" y="127221"/>
            <a:ext cx="8826099" cy="652007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Steps: Augmentation</a:t>
            </a:r>
          </a:p>
        </p:txBody>
      </p:sp>
    </p:spTree>
    <p:extLst>
      <p:ext uri="{BB962C8B-B14F-4D97-AF65-F5344CB8AC3E}">
        <p14:creationId xmlns:p14="http://schemas.microsoft.com/office/powerpoint/2010/main" val="356161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953" t="14913" r="17468"/>
          <a:stretch>
            <a:fillRect/>
          </a:stretch>
        </p:blipFill>
        <p:spPr>
          <a:xfrm>
            <a:off x="-10001" y="-30004"/>
            <a:ext cx="9167336" cy="5203508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rcRect l="1953" t="56156" r="17468" b="7967"/>
          <a:stretch>
            <a:fillRect/>
          </a:stretch>
        </p:blipFill>
        <p:spPr>
          <a:xfrm>
            <a:off x="-10001" y="-30004"/>
            <a:ext cx="9167336" cy="4734878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275708" y="68551"/>
            <a:ext cx="771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prstClr val="white"/>
                </a:solidFill>
                <a:latin typeface="Times New Roman" panose="02020603050405020304" charset="0"/>
              </a:rPr>
              <a:t>AGENDA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275708" y="551304"/>
            <a:ext cx="8312944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"/>
            </a:pPr>
            <a:endParaRPr lang="en-US" sz="2000" b="1" dirty="0">
              <a:solidFill>
                <a:prstClr val="white"/>
              </a:solidFill>
              <a:latin typeface="Calibri"/>
            </a:endParaRPr>
          </a:p>
          <a:p>
            <a:pPr marL="342900" indent="-342900">
              <a:buFont typeface="Wingdings" panose="05000000000000000000" charset="0"/>
              <a:buChar char=""/>
            </a:pPr>
            <a:r>
              <a:rPr lang="en-US" sz="2000" b="1" dirty="0">
                <a:solidFill>
                  <a:prstClr val="white"/>
                </a:solidFill>
                <a:latin typeface="Calibri"/>
              </a:rPr>
              <a:t>DEEP LEARNING MYTHS</a:t>
            </a:r>
          </a:p>
          <a:p>
            <a:endParaRPr lang="en-US" sz="2000" b="1" dirty="0">
              <a:solidFill>
                <a:prstClr val="white"/>
              </a:solidFill>
              <a:latin typeface="Calibri"/>
            </a:endParaRPr>
          </a:p>
          <a:p>
            <a:pPr marL="342900" indent="-342900">
              <a:buFont typeface="Wingdings" panose="05000000000000000000" charset="0"/>
              <a:buChar char=""/>
            </a:pPr>
            <a:r>
              <a:rPr lang="en-US" sz="2000" b="1" dirty="0">
                <a:solidFill>
                  <a:prstClr val="white"/>
                </a:solidFill>
                <a:latin typeface="Calibri"/>
              </a:rPr>
              <a:t>NEURAL NETWORK  - A BRIEF OVERVIEW</a:t>
            </a:r>
          </a:p>
          <a:p>
            <a:endParaRPr lang="en-US" sz="2000" b="1" dirty="0">
              <a:solidFill>
                <a:prstClr val="white"/>
              </a:solidFill>
              <a:latin typeface="Calibri"/>
            </a:endParaRPr>
          </a:p>
          <a:p>
            <a:pPr marL="342900" indent="-342900">
              <a:buFont typeface="Wingdings" panose="05000000000000000000" charset="0"/>
              <a:buChar char=""/>
            </a:pPr>
            <a:r>
              <a:rPr lang="en-US" sz="2000" b="1" dirty="0">
                <a:solidFill>
                  <a:prstClr val="white"/>
                </a:solidFill>
                <a:latin typeface="Calibri"/>
              </a:rPr>
              <a:t>CONVOLUTIONAL NEURAL NETWORK  - A BRIEF OVERVIEW</a:t>
            </a:r>
          </a:p>
          <a:p>
            <a:pPr marL="342900" indent="-342900">
              <a:buFont typeface="Wingdings" panose="05000000000000000000" charset="0"/>
              <a:buChar char=""/>
            </a:pPr>
            <a:endParaRPr lang="en-US" sz="2000" b="1" dirty="0">
              <a:solidFill>
                <a:prstClr val="white"/>
              </a:solidFill>
              <a:latin typeface="Calibri"/>
            </a:endParaRPr>
          </a:p>
          <a:p>
            <a:pPr marL="342900" indent="-342900">
              <a:buFont typeface="Wingdings" panose="05000000000000000000" charset="0"/>
              <a:buChar char=""/>
            </a:pPr>
            <a:r>
              <a:rPr lang="en-US" sz="2000" b="1" dirty="0">
                <a:solidFill>
                  <a:prstClr val="white"/>
                </a:solidFill>
                <a:latin typeface="Calibri"/>
              </a:rPr>
              <a:t>WHAT IS TRANSFER LEARNING WITH CNN? – CONCEPT &amp; IDEA</a:t>
            </a:r>
          </a:p>
          <a:p>
            <a:pPr marL="342900" indent="-342900">
              <a:buFont typeface="Wingdings" panose="05000000000000000000" charset="0"/>
              <a:buChar char=""/>
            </a:pPr>
            <a:endParaRPr lang="en-US" sz="2000" b="1" dirty="0">
              <a:solidFill>
                <a:prstClr val="white"/>
              </a:solidFill>
              <a:latin typeface="Calibri"/>
            </a:endParaRPr>
          </a:p>
          <a:p>
            <a:pPr marL="342900" indent="-342900">
              <a:buFont typeface="Wingdings" panose="05000000000000000000" charset="0"/>
              <a:buChar char=""/>
            </a:pPr>
            <a:r>
              <a:rPr lang="en-US" sz="2000" b="1" dirty="0">
                <a:solidFill>
                  <a:prstClr val="white"/>
                </a:solidFill>
                <a:latin typeface="Calibri"/>
              </a:rPr>
              <a:t>TRANSFER LEARNING: PROCESS &amp; STEPS</a:t>
            </a:r>
          </a:p>
          <a:p>
            <a:pPr marL="342900" indent="-342900">
              <a:buFont typeface="Wingdings" panose="05000000000000000000" charset="0"/>
              <a:buChar char=""/>
            </a:pPr>
            <a:endParaRPr lang="en-US" sz="2000" b="1" dirty="0">
              <a:solidFill>
                <a:prstClr val="white"/>
              </a:solidFill>
              <a:latin typeface="Calibri"/>
            </a:endParaRPr>
          </a:p>
          <a:p>
            <a:pPr marL="342900" indent="-342900">
              <a:buFont typeface="Wingdings" panose="05000000000000000000" charset="0"/>
              <a:buChar char=""/>
            </a:pPr>
            <a:r>
              <a:rPr lang="en-US" sz="2000" b="1" dirty="0">
                <a:solidFill>
                  <a:prstClr val="white"/>
                </a:solidFill>
                <a:latin typeface="Calibri"/>
              </a:rPr>
              <a:t>BENEFITS &amp; SUMMARY</a:t>
            </a:r>
          </a:p>
          <a:p>
            <a:pPr marL="342900" indent="-342900">
              <a:buFont typeface="Wingdings" panose="05000000000000000000" charset="0"/>
              <a:buChar char=""/>
            </a:pPr>
            <a:endParaRPr lang="en-US" sz="2000" b="1" dirty="0">
              <a:solidFill>
                <a:prstClr val="white"/>
              </a:solidFill>
              <a:latin typeface="Calibri"/>
            </a:endParaRPr>
          </a:p>
          <a:p>
            <a:pPr marL="342900" indent="-342900">
              <a:buFont typeface="Wingdings" panose="05000000000000000000" charset="0"/>
              <a:buChar char=""/>
            </a:pPr>
            <a:r>
              <a:rPr lang="en-US" sz="2000" b="1" dirty="0">
                <a:solidFill>
                  <a:prstClr val="white"/>
                </a:solidFill>
                <a:latin typeface="Calibri"/>
              </a:rPr>
              <a:t>QUESTIONS</a:t>
            </a:r>
          </a:p>
          <a:p>
            <a:pPr marL="342900" indent="-342900">
              <a:buFont typeface="Wingdings" panose="05000000000000000000" charset="0"/>
              <a:buChar char=""/>
            </a:pPr>
            <a:endParaRPr lang="en-US" sz="1800" b="1" dirty="0">
              <a:solidFill>
                <a:prstClr val="white"/>
              </a:solidFill>
              <a:latin typeface="Calibri"/>
            </a:endParaRPr>
          </a:p>
          <a:p>
            <a:pPr marL="342900" indent="-342900">
              <a:buFont typeface="Wingdings" panose="05000000000000000000" charset="0"/>
              <a:buChar char=""/>
            </a:pPr>
            <a:endParaRPr lang="en-US" sz="1800" b="1" dirty="0">
              <a:solidFill>
                <a:prstClr val="white"/>
              </a:solidFill>
              <a:latin typeface="Calibri"/>
            </a:endParaRPr>
          </a:p>
          <a:p>
            <a:pPr marL="342900" indent="-342900">
              <a:buFont typeface="Wingdings" panose="05000000000000000000" charset="0"/>
              <a:buChar char=""/>
            </a:pPr>
            <a:endParaRPr lang="en-US" sz="1800" b="1" dirty="0">
              <a:solidFill>
                <a:prstClr val="white"/>
              </a:solidFill>
              <a:latin typeface="Calibri"/>
            </a:endParaRPr>
          </a:p>
          <a:p>
            <a:pPr marL="342900" indent="-342900">
              <a:buFont typeface="Wingdings" panose="05000000000000000000" charset="0"/>
              <a:buChar char=""/>
            </a:pPr>
            <a:endParaRPr lang="en-US" sz="1800" b="1" dirty="0">
              <a:solidFill>
                <a:prstClr val="white"/>
              </a:solidFill>
              <a:latin typeface="Calibri"/>
            </a:endParaRPr>
          </a:p>
          <a:p>
            <a:pPr marL="342900" indent="-342900">
              <a:buFont typeface="Wingdings" panose="05000000000000000000" charset="0"/>
              <a:buChar char=""/>
            </a:pPr>
            <a:endParaRPr lang="en-US" sz="1800" b="1" dirty="0">
              <a:solidFill>
                <a:prstClr val="white"/>
              </a:solidFill>
              <a:latin typeface="Calibri"/>
            </a:endParaRPr>
          </a:p>
          <a:p>
            <a:pPr marL="342900" indent="-342900">
              <a:buFont typeface="Wingdings" panose="05000000000000000000" charset="0"/>
              <a:buChar char=""/>
            </a:pPr>
            <a:endParaRPr lang="en-US" sz="1800" b="1" dirty="0">
              <a:solidFill>
                <a:prstClr val="white"/>
              </a:solidFill>
              <a:latin typeface="Calibri"/>
            </a:endParaRPr>
          </a:p>
          <a:p>
            <a:pPr marL="342900" indent="-342900">
              <a:buFont typeface="Wingdings" panose="05000000000000000000" charset="0"/>
              <a:buChar char=""/>
            </a:pPr>
            <a:endParaRPr lang="en-US" sz="1800" b="1" dirty="0">
              <a:solidFill>
                <a:prstClr val="white"/>
              </a:solidFill>
              <a:latin typeface="Calibri"/>
            </a:endParaRPr>
          </a:p>
          <a:p>
            <a:pPr marL="342900" indent="-342900">
              <a:buFont typeface="Wingdings" panose="05000000000000000000" charset="0"/>
              <a:buChar char=""/>
            </a:pPr>
            <a:endParaRPr lang="en-US" sz="1800" b="1" dirty="0">
              <a:solidFill>
                <a:prstClr val="white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2C2FB5-6B2F-4E2B-A942-CB3A31482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50" y="922789"/>
            <a:ext cx="8826098" cy="4027764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This is the most important step of working with image data. 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During image preprocessing, we simultaneously prepare the images for our network and apply data augmentation to the training set.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Each model will have different input requirements that our images need to be 224x224 and normalized to a range.</a:t>
            </a:r>
          </a:p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D77CC10C-AF03-4CD7-AC94-27E0B3B59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50" y="127221"/>
            <a:ext cx="8826099" cy="652007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Steps: Image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52502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F9CCE7-9256-418B-8646-D60A224DB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50" y="914400"/>
            <a:ext cx="8826100" cy="4027764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Calibri" panose="020F0502020204030204" pitchFamily="34" charset="0"/>
              </a:rPr>
              <a:t>Can use a network trained on unrelated categories in a massive dataset and apply it to our own model i.e. </a:t>
            </a:r>
            <a:r>
              <a:rPr lang="en-US" sz="2200" dirty="0" err="1">
                <a:latin typeface="Calibri" panose="020F0502020204030204" pitchFamily="34" charset="0"/>
              </a:rPr>
              <a:t>Imagenet</a:t>
            </a:r>
            <a:r>
              <a:rPr lang="en-US" sz="2200" dirty="0">
                <a:latin typeface="Calibri" panose="020F0502020204030204" pitchFamily="34" charset="0"/>
              </a:rPr>
              <a:t> </a:t>
            </a:r>
          </a:p>
          <a:p>
            <a:endParaRPr lang="en-US" sz="2200" dirty="0">
              <a:latin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</a:rPr>
              <a:t>There are low-level features that are universally shared between images. i.e. the images in the Caltech 101 dataset are very similar to those in the </a:t>
            </a:r>
            <a:r>
              <a:rPr lang="en-US" sz="2200" dirty="0" err="1">
                <a:latin typeface="Calibri" panose="020F0502020204030204" pitchFamily="34" charset="0"/>
              </a:rPr>
              <a:t>Imagenet</a:t>
            </a:r>
            <a:r>
              <a:rPr lang="en-US" sz="2200" dirty="0">
                <a:latin typeface="Calibri" panose="020F0502020204030204" pitchFamily="34" charset="0"/>
              </a:rPr>
              <a:t> dataset.  The knowledge a model learns on </a:t>
            </a:r>
            <a:r>
              <a:rPr lang="en-US" sz="2200" dirty="0" err="1">
                <a:latin typeface="Calibri" panose="020F0502020204030204" pitchFamily="34" charset="0"/>
              </a:rPr>
              <a:t>Imagenet</a:t>
            </a:r>
            <a:r>
              <a:rPr lang="en-US" sz="2200" dirty="0">
                <a:latin typeface="Calibri" panose="020F0502020204030204" pitchFamily="34" charset="0"/>
              </a:rPr>
              <a:t> are easily transferable to this task.</a:t>
            </a:r>
          </a:p>
          <a:p>
            <a:endParaRPr lang="en-US" sz="2200" dirty="0">
              <a:latin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</a:rPr>
              <a:t>Save resources – time and costs</a:t>
            </a:r>
          </a:p>
          <a:p>
            <a:endParaRPr lang="en-US" sz="2200" dirty="0">
              <a:latin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hlinkClick r:id="rId2"/>
              </a:rPr>
              <a:t>http://www.image-net.org/</a:t>
            </a:r>
            <a:endParaRPr lang="en-US" sz="2200" dirty="0">
              <a:latin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DDC1125-E86E-4973-8526-91427791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50" y="127221"/>
            <a:ext cx="8826099" cy="652007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Benefits of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300205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0479A14-9E32-40CF-97F5-3862373C7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50" y="922789"/>
            <a:ext cx="8826100" cy="4027764"/>
          </a:xfrm>
        </p:spPr>
        <p:txBody>
          <a:bodyPr>
            <a:noAutofit/>
          </a:bodyPr>
          <a:lstStyle/>
          <a:p>
            <a:pPr>
              <a:spcAft>
                <a:spcPts val="2400"/>
              </a:spcAft>
            </a:pPr>
            <a:r>
              <a:rPr lang="en-US" sz="2000" dirty="0">
                <a:latin typeface="Calibri" panose="020F0502020204030204" pitchFamily="34" charset="0"/>
              </a:rPr>
              <a:t>Possible to train very large models on small data by using transfer learning and domain adaptation</a:t>
            </a:r>
          </a:p>
          <a:p>
            <a:pPr>
              <a:spcAft>
                <a:spcPts val="2400"/>
              </a:spcAft>
            </a:pPr>
            <a:r>
              <a:rPr lang="en-US" sz="2000" dirty="0">
                <a:latin typeface="Calibri" panose="020F0502020204030204" pitchFamily="34" charset="0"/>
              </a:rPr>
              <a:t>Off the Shelf features work very well in various domains and tasks</a:t>
            </a:r>
          </a:p>
          <a:p>
            <a:pPr>
              <a:spcAft>
                <a:spcPts val="2400"/>
              </a:spcAft>
            </a:pPr>
            <a:r>
              <a:rPr lang="en-US" sz="2000" dirty="0">
                <a:latin typeface="Calibri" panose="020F0502020204030204" pitchFamily="34" charset="0"/>
              </a:rPr>
              <a:t>Lower Layers of network contain only generic features, higher layers contain more task specific features</a:t>
            </a:r>
          </a:p>
          <a:p>
            <a:pPr>
              <a:spcAft>
                <a:spcPts val="2400"/>
              </a:spcAft>
            </a:pPr>
            <a:r>
              <a:rPr lang="en-US" sz="2000" dirty="0">
                <a:latin typeface="Calibri" panose="020F0502020204030204" pitchFamily="34" charset="0"/>
              </a:rPr>
              <a:t>Supervised domain adaptation via fine tuning almost always improves performance</a:t>
            </a:r>
          </a:p>
          <a:p>
            <a:pPr>
              <a:spcAft>
                <a:spcPts val="2400"/>
              </a:spcAft>
            </a:pPr>
            <a:r>
              <a:rPr lang="en-US" sz="2000" dirty="0">
                <a:latin typeface="Calibri" panose="020F0502020204030204" pitchFamily="34" charset="0"/>
              </a:rPr>
              <a:t>Possible to do unsupervised domain adaptation by matching feature distributions</a:t>
            </a:r>
          </a:p>
          <a:p>
            <a:pPr>
              <a:spcAft>
                <a:spcPts val="2400"/>
              </a:spcAft>
            </a:pP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9DE91220-278F-417D-84B7-7BE3E2E94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50" y="127221"/>
            <a:ext cx="8826099" cy="652007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Summary of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41602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87747C-636E-4570-B8BF-734F7F87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165" y="839112"/>
            <a:ext cx="8826099" cy="402776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>
                <a:latin typeface="Calibri" panose="020F0502020204030204" pitchFamily="34" charset="0"/>
                <a:hlinkClick r:id="rId2"/>
              </a:rPr>
              <a:t>https://www.slideshare.net/xavigiro/transfer-learning-d2l4-insightdcu-machine-learning-workshop-2017</a:t>
            </a:r>
            <a:endParaRPr lang="en-US" sz="1800" dirty="0">
              <a:latin typeface="Calibri" panose="020F0502020204030204" pitchFamily="34" charset="0"/>
            </a:endParaRPr>
          </a:p>
          <a:p>
            <a:endParaRPr lang="en-US" sz="1800" dirty="0" smtClean="0">
              <a:latin typeface="Calibri" panose="020F0502020204030204" pitchFamily="34" charset="0"/>
            </a:endParaRPr>
          </a:p>
          <a:p>
            <a:r>
              <a:rPr lang="en-US" sz="1800" dirty="0" smtClean="0">
                <a:latin typeface="Calibri" panose="020F0502020204030204" pitchFamily="34" charset="0"/>
                <a:hlinkClick r:id="rId3"/>
              </a:rPr>
              <a:t>https</a:t>
            </a:r>
            <a:r>
              <a:rPr lang="en-US" sz="1800" dirty="0">
                <a:latin typeface="Calibri" panose="020F0502020204030204" pitchFamily="34" charset="0"/>
                <a:hlinkClick r:id="rId3"/>
              </a:rPr>
              <a:t>://arxiv.org/abs/1411.1792</a:t>
            </a:r>
            <a:endParaRPr lang="en-US" sz="1800" dirty="0">
              <a:latin typeface="Calibri" panose="020F0502020204030204" pitchFamily="34" charset="0"/>
            </a:endParaRPr>
          </a:p>
          <a:p>
            <a:endParaRPr lang="en-US" sz="1800" dirty="0" smtClean="0">
              <a:latin typeface="Calibri" panose="020F0502020204030204" pitchFamily="34" charset="0"/>
              <a:hlinkClick r:id="rId4"/>
            </a:endParaRPr>
          </a:p>
          <a:p>
            <a:r>
              <a:rPr lang="en-US" sz="1800" dirty="0" smtClean="0">
                <a:hlinkClick r:id="rId4"/>
              </a:rPr>
              <a:t>https</a:t>
            </a:r>
            <a:r>
              <a:rPr lang="en-US" sz="1800" dirty="0">
                <a:hlinkClick r:id="rId4"/>
              </a:rPr>
              <a:t>://blog.floydhub.com/ten-techniques-from-fast-ai/</a:t>
            </a:r>
            <a:endParaRPr lang="en-US" sz="1800" dirty="0">
              <a:latin typeface="Calibri" panose="020F0502020204030204" pitchFamily="34" charset="0"/>
            </a:endParaRPr>
          </a:p>
          <a:p>
            <a:endParaRPr lang="en-US" sz="1800" dirty="0" smtClean="0">
              <a:latin typeface="Calibri" panose="020F0502020204030204" pitchFamily="34" charset="0"/>
            </a:endParaRPr>
          </a:p>
          <a:p>
            <a:r>
              <a:rPr lang="en-US" sz="1800" dirty="0" smtClean="0">
                <a:latin typeface="Calibri" panose="020F0502020204030204" pitchFamily="34" charset="0"/>
                <a:hlinkClick r:id="rId5"/>
              </a:rPr>
              <a:t>https</a:t>
            </a:r>
            <a:r>
              <a:rPr lang="en-US" sz="1800" dirty="0">
                <a:latin typeface="Calibri" panose="020F0502020204030204" pitchFamily="34" charset="0"/>
                <a:hlinkClick r:id="rId5"/>
              </a:rPr>
              <a:t>://ujjwalkarn.me/2016/08/09/quick-intro-neural-networks/</a:t>
            </a:r>
            <a:endParaRPr lang="en-US" sz="1800" dirty="0">
              <a:latin typeface="Calibri" panose="020F0502020204030204" pitchFamily="34" charset="0"/>
            </a:endParaRPr>
          </a:p>
          <a:p>
            <a:endParaRPr lang="en-US" sz="1800" dirty="0" smtClean="0">
              <a:latin typeface="Calibri" panose="020F0502020204030204" pitchFamily="34" charset="0"/>
            </a:endParaRPr>
          </a:p>
          <a:p>
            <a:r>
              <a:rPr lang="en-US" sz="1800" dirty="0" smtClean="0">
                <a:latin typeface="Calibri" panose="020F0502020204030204" pitchFamily="34" charset="0"/>
                <a:hlinkClick r:id="rId6"/>
              </a:rPr>
              <a:t>https</a:t>
            </a:r>
            <a:r>
              <a:rPr lang="en-US" sz="1800" dirty="0">
                <a:latin typeface="Calibri" panose="020F0502020204030204" pitchFamily="34" charset="0"/>
                <a:hlinkClick r:id="rId6"/>
              </a:rPr>
              <a:t>://</a:t>
            </a:r>
            <a:r>
              <a:rPr lang="en-US" sz="1800" dirty="0" smtClean="0">
                <a:latin typeface="Calibri" panose="020F0502020204030204" pitchFamily="34" charset="0"/>
                <a:hlinkClick r:id="rId6"/>
              </a:rPr>
              <a:t>towardsdatascience.com/a-comprehensive-guide-to-convolutional-neural-networks-the-eli5-war-3bd2b1164a53</a:t>
            </a:r>
            <a:endParaRPr lang="en-US" sz="1800" dirty="0" smtClean="0">
              <a:latin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hlinkClick r:id="rId7"/>
              </a:rPr>
              <a:t>https://</a:t>
            </a:r>
            <a:r>
              <a:rPr lang="en-US" sz="1800" dirty="0" smtClean="0">
                <a:latin typeface="Calibri" panose="020F0502020204030204" pitchFamily="34" charset="0"/>
                <a:hlinkClick r:id="rId7"/>
              </a:rPr>
              <a:t>towardsdatascience.com/transfer-learning-with-convolutional-neural-networks-in-pytorch-dd09190245ce</a:t>
            </a:r>
            <a:r>
              <a:rPr lang="en-US" sz="1800" dirty="0" smtClean="0">
                <a:latin typeface="Calibri" panose="020F0502020204030204" pitchFamily="34" charset="0"/>
              </a:rPr>
              <a:t> 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7A83B0DE-83BD-4717-A423-39F531CB4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50" y="127221"/>
            <a:ext cx="8826099" cy="652007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REFERENCES &amp; CREDITS</a:t>
            </a:r>
          </a:p>
        </p:txBody>
      </p:sp>
    </p:spTree>
    <p:extLst>
      <p:ext uri="{BB962C8B-B14F-4D97-AF65-F5344CB8AC3E}">
        <p14:creationId xmlns:p14="http://schemas.microsoft.com/office/powerpoint/2010/main" val="171867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questions images">
            <a:extLst>
              <a:ext uri="{FF2B5EF4-FFF2-40B4-BE49-F238E27FC236}">
                <a16:creationId xmlns:a16="http://schemas.microsoft.com/office/drawing/2014/main" xmlns="" id="{2137B6A8-6103-4C8F-8E8F-AF150EA32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" y="339918"/>
            <a:ext cx="5769997" cy="43274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41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67AEF5-6C7B-4758-8184-6B6C5997B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49" y="873689"/>
            <a:ext cx="8826099" cy="4027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</a:rPr>
              <a:t>MYTH</a:t>
            </a:r>
          </a:p>
          <a:p>
            <a:r>
              <a:rPr lang="en-US" dirty="0">
                <a:latin typeface="Calibri" panose="020F0502020204030204" pitchFamily="34" charset="0"/>
              </a:rPr>
              <a:t>One cannot do deep learning unless there are million labeled examples for your specific problem. 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</a:rPr>
              <a:t>TRUTH</a:t>
            </a:r>
          </a:p>
          <a:p>
            <a:r>
              <a:rPr lang="en-US" dirty="0">
                <a:latin typeface="Calibri" panose="020F0502020204030204" pitchFamily="34" charset="0"/>
              </a:rPr>
              <a:t>One can learn many useful representations from unlabeled data</a:t>
            </a:r>
          </a:p>
          <a:p>
            <a:r>
              <a:rPr lang="en-US" dirty="0">
                <a:latin typeface="Calibri" panose="020F0502020204030204" pitchFamily="34" charset="0"/>
              </a:rPr>
              <a:t>Learned representations can be transferred from a related task</a:t>
            </a:r>
          </a:p>
          <a:p>
            <a:r>
              <a:rPr lang="en-US" dirty="0">
                <a:latin typeface="Calibri" panose="020F0502020204030204" pitchFamily="34" charset="0"/>
              </a:rPr>
              <a:t>Train on an adjacent surrogate object which is easy to generate labels</a:t>
            </a:r>
          </a:p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9FA73C89-0F1C-4D9A-B4C5-24F0D9401785}"/>
              </a:ext>
            </a:extLst>
          </p:cNvPr>
          <p:cNvSpPr txBox="1">
            <a:spLocks/>
          </p:cNvSpPr>
          <p:nvPr/>
        </p:nvSpPr>
        <p:spPr bwMode="auto">
          <a:xfrm>
            <a:off x="158950" y="127221"/>
            <a:ext cx="8826099" cy="6520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>
                    <a:lumMod val="75000"/>
                  </a:schemeClr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  <a:lvl2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2pPr>
            <a:lvl3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3pPr>
            <a:lvl4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4pPr>
            <a:lvl5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5pPr>
            <a:lvl6pPr marL="257175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6pPr>
            <a:lvl7pPr marL="514350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7pPr>
            <a:lvl8pPr marL="771525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8pPr>
            <a:lvl9pPr marL="1028700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Deep Learning Myths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10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455" y="1294230"/>
            <a:ext cx="5724687" cy="33827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8443" y="1555506"/>
            <a:ext cx="2147869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X1, X2 </a:t>
            </a:r>
            <a:r>
              <a:rPr lang="mr-IN" dirty="0"/>
              <a:t>–</a:t>
            </a:r>
            <a:r>
              <a:rPr lang="en-US" dirty="0"/>
              <a:t> the inputs</a:t>
            </a:r>
          </a:p>
          <a:p>
            <a:r>
              <a:rPr lang="en-US" dirty="0"/>
              <a:t>w1,w2 </a:t>
            </a:r>
            <a:r>
              <a:rPr lang="mr-IN" dirty="0"/>
              <a:t>–</a:t>
            </a:r>
            <a:r>
              <a:rPr lang="en-US" dirty="0"/>
              <a:t> the weights</a:t>
            </a:r>
          </a:p>
          <a:p>
            <a:r>
              <a:rPr lang="en-US" dirty="0"/>
              <a:t>b </a:t>
            </a:r>
            <a:r>
              <a:rPr lang="mr-IN" dirty="0"/>
              <a:t>–</a:t>
            </a:r>
            <a:r>
              <a:rPr lang="en-US" dirty="0"/>
              <a:t> the bias (also weight)</a:t>
            </a:r>
          </a:p>
          <a:p>
            <a:r>
              <a:rPr lang="en-US" dirty="0"/>
              <a:t>f </a:t>
            </a:r>
            <a:r>
              <a:rPr lang="mr-IN" dirty="0"/>
              <a:t>–</a:t>
            </a:r>
            <a:r>
              <a:rPr lang="en-US" dirty="0"/>
              <a:t> activation function</a:t>
            </a:r>
          </a:p>
          <a:p>
            <a:r>
              <a:rPr lang="en-US" dirty="0"/>
              <a:t>Y - output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E9B1EE23-E4BD-474C-93BB-D4D70D2716D4}"/>
              </a:ext>
            </a:extLst>
          </p:cNvPr>
          <p:cNvSpPr txBox="1">
            <a:spLocks/>
          </p:cNvSpPr>
          <p:nvPr/>
        </p:nvSpPr>
        <p:spPr bwMode="auto">
          <a:xfrm>
            <a:off x="158950" y="127221"/>
            <a:ext cx="8826099" cy="6520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>
                    <a:lumMod val="75000"/>
                  </a:schemeClr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  <a:lvl2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2pPr>
            <a:lvl3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3pPr>
            <a:lvl4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4pPr>
            <a:lvl5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5pPr>
            <a:lvl6pPr marL="257175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6pPr>
            <a:lvl7pPr marL="514350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7pPr>
            <a:lvl8pPr marL="771525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8pPr>
            <a:lvl9pPr marL="1028700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Neural Networks – A Brief Overview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5703FF9-7E97-44B6-8B11-5727112317AF}"/>
              </a:ext>
            </a:extLst>
          </p:cNvPr>
          <p:cNvSpPr txBox="1"/>
          <p:nvPr/>
        </p:nvSpPr>
        <p:spPr>
          <a:xfrm>
            <a:off x="391686" y="3278972"/>
            <a:ext cx="242462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Activation Functions Purpose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To introduce non-linearity into the output of the neuron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Examples include sigmoid, </a:t>
            </a:r>
            <a:r>
              <a:rPr lang="en-US" dirty="0" err="1"/>
              <a:t>tanh</a:t>
            </a:r>
            <a:r>
              <a:rPr lang="en-US" dirty="0"/>
              <a:t>, and </a:t>
            </a:r>
            <a:r>
              <a:rPr lang="en-US" dirty="0" err="1"/>
              <a:t>ReLU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0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29" y="862819"/>
            <a:ext cx="4253490" cy="3812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950" y="1175214"/>
            <a:ext cx="28621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Input nodes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: provide information from outside world. No computation.</a:t>
            </a:r>
          </a:p>
          <a:p>
            <a:endParaRPr lang="en-US" sz="16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1600" u="sng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Hidden nodes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: perform computation and transfer information from input nodes to output nodes. Generally 1 more more hidden layers.</a:t>
            </a:r>
          </a:p>
          <a:p>
            <a:endParaRPr lang="en-US" sz="16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1600" u="sng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Output nodes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: more computation and transfer information from network to outside world.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BB6CE5C7-A86E-47A3-AE5E-D05D97CA6E3F}"/>
              </a:ext>
            </a:extLst>
          </p:cNvPr>
          <p:cNvSpPr txBox="1">
            <a:spLocks/>
          </p:cNvSpPr>
          <p:nvPr/>
        </p:nvSpPr>
        <p:spPr bwMode="auto">
          <a:xfrm>
            <a:off x="158950" y="127221"/>
            <a:ext cx="8826099" cy="6520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>
                    <a:lumMod val="75000"/>
                  </a:schemeClr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  <a:lvl2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2pPr>
            <a:lvl3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3pPr>
            <a:lvl4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4pPr>
            <a:lvl5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5pPr>
            <a:lvl6pPr marL="257175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6pPr>
            <a:lvl7pPr marL="514350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7pPr>
            <a:lvl8pPr marL="771525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8pPr>
            <a:lvl9pPr marL="1028700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Neural Networks – A Brief Overview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95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28" y="1152783"/>
            <a:ext cx="21147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CNN/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ConvNet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 is a deep learning algorithm which is used to differentiate objects/aspects within an input image via assigning learned weights and biases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The main idea behind CNN is that it reduces the images into forms much easier to process, without losing features which are critical for good prediction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114" y="1197011"/>
            <a:ext cx="6234258" cy="33278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01CC5205-0076-4AD7-BF3C-7D68FC20047A}"/>
              </a:ext>
            </a:extLst>
          </p:cNvPr>
          <p:cNvSpPr txBox="1">
            <a:spLocks/>
          </p:cNvSpPr>
          <p:nvPr/>
        </p:nvSpPr>
        <p:spPr bwMode="auto">
          <a:xfrm>
            <a:off x="158950" y="127221"/>
            <a:ext cx="8826099" cy="6520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10000"/>
          </a:bodyPr>
          <a:lstStyle>
            <a:lvl1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>
                    <a:lumMod val="75000"/>
                  </a:schemeClr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  <a:lvl2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2pPr>
            <a:lvl3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3pPr>
            <a:lvl4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4pPr>
            <a:lvl5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5pPr>
            <a:lvl6pPr marL="257175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6pPr>
            <a:lvl7pPr marL="514350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7pPr>
            <a:lvl8pPr marL="771525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8pPr>
            <a:lvl9pPr marL="1028700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Convolutional Neural Network Brief Overview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99" y="1305936"/>
            <a:ext cx="3390946" cy="3107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010" y="1203086"/>
            <a:ext cx="3471934" cy="33218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A6F3F20B-52ED-4FA8-9321-B1F8E4BB1C1E}"/>
              </a:ext>
            </a:extLst>
          </p:cNvPr>
          <p:cNvSpPr txBox="1">
            <a:spLocks/>
          </p:cNvSpPr>
          <p:nvPr/>
        </p:nvSpPr>
        <p:spPr bwMode="auto">
          <a:xfrm>
            <a:off x="158950" y="127221"/>
            <a:ext cx="8826099" cy="6520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/>
          </a:bodyPr>
          <a:lstStyle>
            <a:lvl1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>
                    <a:lumMod val="75000"/>
                  </a:schemeClr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  <a:lvl2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2pPr>
            <a:lvl3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3pPr>
            <a:lvl4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4pPr>
            <a:lvl5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5pPr>
            <a:lvl6pPr marL="257175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6pPr>
            <a:lvl7pPr marL="514350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7pPr>
            <a:lvl8pPr marL="771525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8pPr>
            <a:lvl9pPr marL="1028700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Convolutional Neural Network – The Kernel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78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44" y="1105868"/>
            <a:ext cx="6385947" cy="38553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9249" y="886806"/>
            <a:ext cx="22220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The Kernel K is the colored matrix covering a portion of the larger matrices.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It traverses the input channel and performs matrix multiplication.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The value is then stored in the output of the layer as shown in the bottom right.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6E5637B4-6C1B-4BE7-A606-8B40CAFF0700}"/>
              </a:ext>
            </a:extLst>
          </p:cNvPr>
          <p:cNvSpPr txBox="1">
            <a:spLocks/>
          </p:cNvSpPr>
          <p:nvPr/>
        </p:nvSpPr>
        <p:spPr bwMode="auto">
          <a:xfrm>
            <a:off x="158950" y="127221"/>
            <a:ext cx="8826099" cy="6520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>
                    <a:lumMod val="75000"/>
                  </a:schemeClr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  <a:lvl2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2pPr>
            <a:lvl3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3pPr>
            <a:lvl4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4pPr>
            <a:lvl5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5pPr>
            <a:lvl6pPr marL="257175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6pPr>
            <a:lvl7pPr marL="514350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7pPr>
            <a:lvl8pPr marL="771525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8pPr>
            <a:lvl9pPr marL="1028700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Convolutional Neural Network – Kernel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77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506" y="1124097"/>
            <a:ext cx="3748806" cy="34786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062" y="970582"/>
            <a:ext cx="24853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Used to reduce the size of the convoluted feature.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Decreases the computational power required.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</a:rPr>
              <a:t>Examples: max pooling and average pooling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960E50FF-26F5-4E60-BE65-03C09165D37B}"/>
              </a:ext>
            </a:extLst>
          </p:cNvPr>
          <p:cNvSpPr txBox="1">
            <a:spLocks/>
          </p:cNvSpPr>
          <p:nvPr/>
        </p:nvSpPr>
        <p:spPr bwMode="auto">
          <a:xfrm>
            <a:off x="158950" y="127221"/>
            <a:ext cx="8826099" cy="6520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10000"/>
          </a:bodyPr>
          <a:lstStyle>
            <a:lvl1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>
                    <a:lumMod val="75000"/>
                  </a:schemeClr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  <a:lvl2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2pPr>
            <a:lvl3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3pPr>
            <a:lvl4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4pPr>
            <a:lvl5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5pPr>
            <a:lvl6pPr marL="257175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6pPr>
            <a:lvl7pPr marL="514350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7pPr>
            <a:lvl8pPr marL="771525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8pPr>
            <a:lvl9pPr marL="1028700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Convolutional Neural Network – Pooling Layer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92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theme/theme1.xml><?xml version="1.0" encoding="utf-8"?>
<a:theme xmlns:a="http://schemas.openxmlformats.org/drawingml/2006/main" name="--SMU-07.18.18--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ityTemplate_07.18.18-Blue.pptx" id="{7B2840EA-E972-41B9-AE29-FC969668025C}" vid="{483B4268-7FCC-40BF-996C-1D7489B8C4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46713</TotalTime>
  <Words>1067</Words>
  <Application>Microsoft Office PowerPoint</Application>
  <PresentationFormat>On-screen Show (16:9)</PresentationFormat>
  <Paragraphs>165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ＭＳ Ｐゴシック</vt:lpstr>
      <vt:lpstr>Arial</vt:lpstr>
      <vt:lpstr>Calibri</vt:lpstr>
      <vt:lpstr>Calibri Light</vt:lpstr>
      <vt:lpstr>Courier New</vt:lpstr>
      <vt:lpstr>Palatino Linotype</vt:lpstr>
      <vt:lpstr>Times New Roman</vt:lpstr>
      <vt:lpstr>Trebuchet MS</vt:lpstr>
      <vt:lpstr>Wingdings</vt:lpstr>
      <vt:lpstr>--SMU-07.18.18--</vt:lpstr>
      <vt:lpstr>Office Theme</vt:lpstr>
      <vt:lpstr>Transfer Learning with Convolutional Neural Networks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Transfer Learning with CNN?</vt:lpstr>
      <vt:lpstr>Transfer Learning: The Concept</vt:lpstr>
      <vt:lpstr>Transfer Learning: Off the Shelf features</vt:lpstr>
      <vt:lpstr>Fine-tuning: Supervised task adaptation</vt:lpstr>
      <vt:lpstr>To Freeze or Fine-tune?</vt:lpstr>
      <vt:lpstr>Feature Transferability</vt:lpstr>
      <vt:lpstr>Transfer Learning: Process &amp; Steps</vt:lpstr>
      <vt:lpstr>The Steps: Data Set-up</vt:lpstr>
      <vt:lpstr>The Steps: Augmentation</vt:lpstr>
      <vt:lpstr>The Steps: Image Pre-Processing</vt:lpstr>
      <vt:lpstr>Benefits of Transfer Learning</vt:lpstr>
      <vt:lpstr>Summary of Transfer Learning</vt:lpstr>
      <vt:lpstr>REFERENCES &amp; CREDITS</vt:lpstr>
      <vt:lpstr>PowerPoint Presentation</vt:lpstr>
    </vt:vector>
  </TitlesOfParts>
  <Company>Southern Methodist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O'Berg, Gary</dc:creator>
  <cp:lastModifiedBy>Vivek Viswanathan</cp:lastModifiedBy>
  <cp:revision>720</cp:revision>
  <cp:lastPrinted>2018-03-23T14:39:46Z</cp:lastPrinted>
  <dcterms:created xsi:type="dcterms:W3CDTF">2016-06-08T17:45:18Z</dcterms:created>
  <dcterms:modified xsi:type="dcterms:W3CDTF">2019-08-14T16:12:34Z</dcterms:modified>
</cp:coreProperties>
</file>